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2"/>
  </p:sldMasterIdLst>
  <p:notesMasterIdLst>
    <p:notesMasterId r:id="rId16"/>
  </p:notesMasterIdLst>
  <p:sldIdLst>
    <p:sldId id="277" r:id="rId3"/>
    <p:sldId id="259" r:id="rId4"/>
    <p:sldId id="261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1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171" autoAdjust="0"/>
    <p:restoredTop sz="93346" autoAdjust="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7F6B4-454E-4812-8EDC-1EB0CA7E224C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371A5-F8ED-4D46-B79C-A0EB94BB84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168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371A5-F8ED-4D46-B79C-A0EB94BB840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86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903531"/>
      </p:ext>
    </p:extLst>
  </p:cSld>
  <p:clrMapOvr>
    <a:masterClrMapping/>
  </p:clrMapOvr>
  <p:transition advTm="3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770390"/>
      </p:ext>
    </p:extLst>
  </p:cSld>
  <p:clrMapOvr>
    <a:masterClrMapping/>
  </p:clrMapOvr>
  <p:transition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55611"/>
      </p:ext>
    </p:extLst>
  </p:cSld>
  <p:clrMapOvr>
    <a:masterClrMapping/>
  </p:clrMapOvr>
  <p:transition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17846"/>
      </p:ext>
    </p:extLst>
  </p:cSld>
  <p:clrMapOvr>
    <a:masterClrMapping/>
  </p:clrMapOvr>
  <p:transition advTm="3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076198"/>
      </p:ext>
    </p:extLst>
  </p:cSld>
  <p:clrMapOvr>
    <a:masterClrMapping/>
  </p:clrMapOvr>
  <p:transition advTm="3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63904"/>
      </p:ext>
    </p:extLst>
  </p:cSld>
  <p:clrMapOvr>
    <a:masterClrMapping/>
  </p:clrMapOvr>
  <p:transition advTm="3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549529"/>
      </p:ext>
    </p:extLst>
  </p:cSld>
  <p:clrMapOvr>
    <a:masterClrMapping/>
  </p:clrMapOvr>
  <p:transition advTm="3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847870"/>
      </p:ext>
    </p:extLst>
  </p:cSld>
  <p:clrMapOvr>
    <a:masterClrMapping/>
  </p:clrMapOvr>
  <p:transition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227314"/>
      </p:ext>
    </p:extLst>
  </p:cSld>
  <p:clrMapOvr>
    <a:masterClrMapping/>
  </p:clrMapOvr>
  <p:transition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800508"/>
      </p:ext>
    </p:extLst>
  </p:cSld>
  <p:clrMapOvr>
    <a:masterClrMapping/>
  </p:clrMapOvr>
  <p:transition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D5A7-7DE9-4082-92B3-F7CF3F28A4CB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6925"/>
      </p:ext>
    </p:extLst>
  </p:cSld>
  <p:clrMapOvr>
    <a:masterClrMapping/>
  </p:clrMapOvr>
  <p:transition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5D5A7-7DE9-4082-92B3-F7CF3F28A4CB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FB211-7BED-47F9-97D4-AD510128C6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79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Tm="3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128" y="0"/>
            <a:ext cx="47868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write4kids.com/blog/wp-content/uploads/2011/04/tee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871953"/>
            <a:ext cx="3961592" cy="421323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5085184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dirty="0" smtClean="0">
                <a:ln w="19050">
                  <a:solidFill>
                    <a:schemeClr val="tx1"/>
                  </a:solidFill>
                </a:ln>
                <a:gradFill>
                  <a:gsLst>
                    <a:gs pos="33000">
                      <a:schemeClr val="bg1"/>
                    </a:gs>
                    <a:gs pos="50000">
                      <a:srgbClr val="0070C0"/>
                    </a:gs>
                    <a:gs pos="71000">
                      <a:srgbClr val="FF0000"/>
                    </a:gs>
                  </a:gsLst>
                  <a:lin ang="5400000" scaled="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Подросток И ЗАКОН</a:t>
            </a:r>
            <a:endParaRPr lang="ru-RU" sz="7200" b="1" dirty="0">
              <a:ln w="19050">
                <a:solidFill>
                  <a:schemeClr val="tx1"/>
                </a:solidFill>
              </a:ln>
              <a:gradFill>
                <a:gsLst>
                  <a:gs pos="33000">
                    <a:schemeClr val="bg1"/>
                  </a:gs>
                  <a:gs pos="50000">
                    <a:srgbClr val="0070C0"/>
                  </a:gs>
                  <a:gs pos="71000">
                    <a:srgbClr val="FF0000"/>
                  </a:gs>
                </a:gsLst>
                <a:lin ang="5400000" scaled="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321985"/>
      </p:ext>
    </p:extLst>
  </p:cSld>
  <p:clrMapOvr>
    <a:masterClrMapping/>
  </p:clrMapOvr>
  <p:transition advTm="1101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526" y="0"/>
            <a:ext cx="42054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Inflate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уголовных наказаний, назначаемых несовершеннолетним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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штраф;</a:t>
            </a:r>
          </a:p>
          <a:p>
            <a:pPr>
              <a:buFont typeface="Symbol" panose="05050102010706020507" pitchFamily="18" charset="2"/>
              <a:buChar char="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лишение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заниматься определенной деятельностью;</a:t>
            </a:r>
          </a:p>
          <a:p>
            <a:pPr>
              <a:buFont typeface="Symbol" panose="05050102010706020507" pitchFamily="18" charset="2"/>
              <a:buChar char="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работы;</a:t>
            </a:r>
          </a:p>
          <a:p>
            <a:pPr>
              <a:buFont typeface="Symbol" panose="05050102010706020507" pitchFamily="18" charset="2"/>
              <a:buChar char="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исправительные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работы;</a:t>
            </a:r>
          </a:p>
          <a:p>
            <a:pPr>
              <a:buFont typeface="Symbol" panose="05050102010706020507" pitchFamily="18" charset="2"/>
              <a:buChar char="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ограничение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свободы;</a:t>
            </a:r>
          </a:p>
          <a:p>
            <a:pPr>
              <a:buFont typeface="Symbol" panose="05050102010706020507" pitchFamily="18" charset="2"/>
              <a:buChar char="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лишение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свободы на определенный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97762"/>
            <a:ext cx="1800200" cy="136833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57192"/>
            <a:ext cx="2016223" cy="141992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46464"/>
            <a:ext cx="1852613" cy="14115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21295"/>
            <a:ext cx="2089843" cy="135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083521"/>
            <a:ext cx="2029197" cy="139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704446"/>
      </p:ext>
    </p:extLst>
  </p:cSld>
  <p:clrMapOvr>
    <a:masterClrMapping/>
  </p:clrMapOvr>
  <p:transition advTm="1083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07" y="0"/>
            <a:ext cx="43301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Принудительные меры воспитательного воздействия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Несовершеннолетний, совершивший преступление небольшой или средней тяжести, может быть освобожден от уголовной ответственности, если будет признано, что его исправление может быть достигнуто путем применения принудительных мер воспитательного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надзор родителей или лиц, их заменяющих, либо специализированного государственного органа;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возложения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загладить причиненный вред;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особых требований к поведению несовершеннолетнего.</a:t>
            </a:r>
          </a:p>
        </p:txBody>
      </p:sp>
    </p:spTree>
    <p:extLst>
      <p:ext uri="{BB962C8B-B14F-4D97-AF65-F5344CB8AC3E}">
        <p14:creationId xmlns:p14="http://schemas.microsoft.com/office/powerpoint/2010/main" val="2547351559"/>
      </p:ext>
    </p:extLst>
  </p:cSld>
  <p:clrMapOvr>
    <a:masterClrMapping/>
  </p:clrMapOvr>
  <p:transition advTm="1077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</p:spPr>
        <p:txBody>
          <a:bodyPr>
            <a:prstTxWarp prst="textCascadeUp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Прежде чем совершить преступление, подумай о своём будущем, о своих близких…сделай правильный выбор…</a:t>
            </a:r>
          </a:p>
        </p:txBody>
      </p:sp>
    </p:spTree>
    <p:extLst>
      <p:ext uri="{BB962C8B-B14F-4D97-AF65-F5344CB8AC3E}">
        <p14:creationId xmlns:p14="http://schemas.microsoft.com/office/powerpoint/2010/main" val="277710823"/>
      </p:ext>
    </p:extLst>
  </p:cSld>
  <p:clrMapOvr>
    <a:masterClrMapping/>
  </p:clrMapOvr>
  <p:transition advTm="1198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26469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  <a:defRPr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Правило 1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права человека были защищены, мало их написать на бумаге, надо, чтобы сам человек хотел и умел их защитить; права человека реализуются только через его волю.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Правило 2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права кончаются там, где начинается нарушение прав другого человека. Если сегодня мы нарушаем права более слабого , завтра найдется тот, кто нарушит наши права.</a:t>
            </a:r>
          </a:p>
          <a:p>
            <a:endParaRPr lang="ru-RU" dirty="0"/>
          </a:p>
        </p:txBody>
      </p:sp>
    </p:spTree>
  </p:cSld>
  <p:clrMapOvr>
    <a:masterClrMapping/>
  </p:clrMapOvr>
  <p:transition advTm="1097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img1.liveinternet.ru/images/attach/c/5/85/971/85971311_large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6630" y="4941168"/>
            <a:ext cx="2557369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56990"/>
          </a:xfrm>
        </p:spPr>
        <p:txBody>
          <a:bodyPr>
            <a:prstTxWarp prst="textChevron">
              <a:avLst/>
            </a:prstTxWarp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Несовершеннолетний имеет право:</a:t>
            </a:r>
            <a:endParaRPr lang="ru-RU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26877"/>
          </a:xfrm>
        </p:spPr>
        <p:txBody>
          <a:bodyPr>
            <a:normAutofit fontScale="62500" lnSpcReduction="2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ить и воспитываться в семье (знать кто является его родителями, на проживание совместно сними, кроме случаев, когда это противоречит его интересам, на заботу с их стороны, на воспитание родителями, а при их отсутствии или лишении родительских прав – на воспитание опекуном, попечителем или детским учреждением, на обеспечение его интересов родителями (ст. 54 СК  РФ).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 общение с родителями и другими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родственниками (ст.55 СК РФ).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 защиту прав и законных интересов, защиту злоупотреблений со стороны родителей (лиц, их заменяющих). (ст. 56 СК РФ).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выражать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свое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мнение (ст. 57 СК РФ).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имя, отчество 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фамилию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(ст.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58СК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РФ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81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img.rufox.ru/files/big2/637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3"/>
            <a:ext cx="1296144" cy="1224135"/>
          </a:xfrm>
          <a:prstGeom prst="rect">
            <a:avLst/>
          </a:prstGeom>
          <a:noFill/>
        </p:spPr>
      </p:pic>
      <p:pic>
        <p:nvPicPr>
          <p:cNvPr id="17414" name="Picture 6" descr="http://viewy.ru/data/photo/73/73/737358ad90ELMMHZT_117639_8c74c843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9671" y="4339810"/>
            <a:ext cx="2196752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Ответственность несовершеннолетних: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94059" y="3510699"/>
            <a:ext cx="6750496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</a:t>
            </a:r>
            <a:endParaRPr lang="ru-RU" sz="3200" b="1" cap="all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8987" y="4684505"/>
            <a:ext cx="576064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</a:t>
            </a:r>
            <a:endParaRPr lang="ru-RU" sz="3600" b="1" cap="all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6879" y="2203557"/>
            <a:ext cx="7704856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Гражданско-правовая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233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5688632" cy="135416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Гражданско-правовая ответственность несовершеннолетних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568952" cy="42093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Гражданско-правовая ответственность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к правонарушителю (должнику) в интересах другого лица (организации)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 законом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воздействия, влекущих для него невыгодные последствия имущественного характера, возмещение убытков, уплату неустойки, возмещение вреда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9237"/>
            <a:ext cx="2376264" cy="15611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0951"/>
      </p:ext>
    </p:extLst>
  </p:cSld>
  <p:clrMapOvr>
    <a:masterClrMapping/>
  </p:clrMapOvr>
  <p:transition advTm="1092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Гражданском кодексе РФ этот вопрос регулируется статьями 1073, 1074: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1073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ответственность за вред, причиненный несовершеннолетними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до 14 лет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вред, причиненный малолетними, ответственность возлагается целиком и полностью на родителей или лиц, их заменяющих, в установленном законом порядке.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1074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ответственность за вред, причиненный несовершеннолетними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от 14 до 18 лет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Несовершеннолетние в возрасте от 14 до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несут ответственность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причиненный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случае, когда у несовершеннолетнего, находящегося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возрасте нет доходов или иного имущества,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возмещения вреда, вред должен быть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или в недостающей 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родителями или иными законными представителями.</a:t>
            </a:r>
          </a:p>
          <a:p>
            <a:pPr marL="0" indent="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87234759"/>
      </p:ext>
    </p:extLst>
  </p:cSld>
  <p:clrMapOvr>
    <a:masterClrMapping/>
  </p:clrMapOvr>
  <p:transition advTm="1128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21014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несовершеннолетних</a:t>
            </a:r>
            <a:endParaRPr lang="ru-RU" sz="2800" b="1" cap="all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Административным правонарушением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признается противоправное, виновное действие (бездействие) физического или юридического лица, за которое установлена Административным кодексом РФ или законами субъекта Российской Федерации административная ответственность.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Административной ответственности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лицо, достигшее к моменту совершения административного правонарушения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16 лет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(ст. 2.3 КоАП РФ).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правонарушения, совершенные несовершеннолетними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16 лет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несут ответственность родители или иные законные представители, а несовершеннолетние ставятся на учет в комиссии по делам несовершеннолетних и защите их прав и (или) в подразделения по делам несовершеннолетних при ОВД.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44624"/>
      </p:ext>
    </p:extLst>
  </p:cSld>
  <p:clrMapOvr>
    <a:masterClrMapping/>
  </p:clrMapOvr>
  <p:transition advTm="1106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2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97628" cy="172565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ВИДЫ основных АДМИНИСТРАТИВНЫХ наказаний</a:t>
            </a:r>
            <a:endParaRPr lang="ru-RU" b="1" cap="all" dirty="0">
              <a:ln w="0"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20000"/>
          </a:bodyPr>
          <a:lstStyle/>
          <a:p>
            <a:pPr>
              <a:buFont typeface="Symbol" panose="05050102010706020507" pitchFamily="18" charset="2"/>
              <a:buChar char=""/>
            </a:pP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предупреждение;</a:t>
            </a:r>
          </a:p>
          <a:p>
            <a:pPr>
              <a:buFont typeface="Symbol" panose="05050102010706020507" pitchFamily="18" charset="2"/>
              <a:buChar char="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штраф;</a:t>
            </a:r>
          </a:p>
          <a:p>
            <a:pPr>
              <a:buFont typeface="Symbol" panose="05050102010706020507" pitchFamily="18" charset="2"/>
              <a:buChar char="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лишение специального права, предоставленного физическому лицу;</a:t>
            </a:r>
          </a:p>
          <a:p>
            <a:pPr>
              <a:buFont typeface="Symbol" panose="05050102010706020507" pitchFamily="18" charset="2"/>
              <a:buChar char="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арест;</a:t>
            </a:r>
          </a:p>
          <a:p>
            <a:pPr>
              <a:buFont typeface="Symbol" panose="05050102010706020507" pitchFamily="18" charset="2"/>
              <a:buChar char="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дисквалификация;</a:t>
            </a:r>
          </a:p>
          <a:p>
            <a:pPr>
              <a:buFont typeface="Symbol" panose="05050102010706020507" pitchFamily="18" charset="2"/>
              <a:buChar char="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административное приостановление деятельности.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749"/>
            <a:ext cx="1835696" cy="131275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84312"/>
      </p:ext>
    </p:extLst>
  </p:cSld>
  <p:clrMapOvr>
    <a:masterClrMapping/>
  </p:clrMapOvr>
  <p:transition advTm="1073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419056" cy="149817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Уголовная ответственность несовершеннолетних</a:t>
            </a:r>
            <a:endParaRPr lang="ru-RU" b="1" cap="all" dirty="0">
              <a:ln w="0">
                <a:solidFill>
                  <a:schemeClr val="tx1"/>
                </a:solidFill>
              </a:ln>
              <a:solidFill>
                <a:schemeClr val="accent4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один из видов юридической ответственности, основным содержанием которого выступают меры, применяемые государственными органами к лицу в связи с совершением 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преступления.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правонарушение (общественно опасное деяние),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запрещённое уголовным законом под угрозой наказания</a:t>
            </a:r>
          </a:p>
        </p:txBody>
      </p:sp>
      <p:pic>
        <p:nvPicPr>
          <p:cNvPr id="6" name="Picture 4" descr="сканирова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411040" cy="18002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942280"/>
      </p:ext>
    </p:extLst>
  </p:cSld>
  <p:clrMapOvr>
    <a:masterClrMapping/>
  </p:clrMapOvr>
  <p:transition advTm="1096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ня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4211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922114"/>
          </a:xfrm>
        </p:spPr>
        <p:txBody>
          <a:bodyPr>
            <a:prstTxWarp prst="textDeflate">
              <a:avLst/>
            </a:prstTxWarp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Возраст, с которого наступает уголовная ответственность</a:t>
            </a:r>
            <a:endParaRPr lang="ru-RU" b="1" cap="all" dirty="0">
              <a:ln>
                <a:solidFill>
                  <a:schemeClr val="tx1"/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8784976" cy="489654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Уголовной ответственности подлежит лицо, достигшее ко времени совершения преступления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шестнадцатилетнего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(ст.20 УК РФ).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Лица, достигшие ко времени совершения преступления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четырнадцатилетнего возраста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подлежат уголовной ответственности 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тяжкие и особо тяжкие преступления, перечень которых установлен ст. 20 УК РФ, к ним относятся: убийство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105), умышленное причинение тяжкого вреда здоровью (статья 111), умышленное причинение средней тяжести вреда здоровью (статья 112), похищение человека (статья 126), изнасилование (статья 131),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162), вымогательство (статья 163), неправомерное завладение автомобилем или иным транспортным средством без цели хищения (статья 166), умышленные уничтожение или повреждение имущества при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отягчающих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обстоятельствах (часть вторая статьи 167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хулиганство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отягчающих обстоятельствах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вторая статьи 213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др.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246645"/>
            <a:ext cx="1947960" cy="144827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042878"/>
      </p:ext>
    </p:extLst>
  </p:cSld>
  <p:clrMapOvr>
    <a:masterClrMapping/>
  </p:clrMapOvr>
  <p:transition advTm="1190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917954E-4EDD-4F60-B69A-405BEEB0BD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</TotalTime>
  <Words>805</Words>
  <Application>Microsoft Office PowerPoint</Application>
  <PresentationFormat>Экран (4:3)</PresentationFormat>
  <Paragraphs>60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Wingdings</vt:lpstr>
      <vt:lpstr>Тема Office</vt:lpstr>
      <vt:lpstr>Презентация PowerPoint</vt:lpstr>
      <vt:lpstr>Несовершеннолетний имеет право:</vt:lpstr>
      <vt:lpstr>Ответственность несовершеннолетних:</vt:lpstr>
      <vt:lpstr> Гражданско-правовая ответственность несовершеннолетних </vt:lpstr>
      <vt:lpstr>Презентация PowerPoint</vt:lpstr>
      <vt:lpstr>Административная ответственность несовершеннолетних</vt:lpstr>
      <vt:lpstr>ВИДЫ основных АДМИНИСТРАТИВНЫХ наказаний</vt:lpstr>
      <vt:lpstr>Уголовная ответственность несовершеннолетних</vt:lpstr>
      <vt:lpstr>Возраст, с которого наступает уголовная ответственность</vt:lpstr>
      <vt:lpstr>Виды уголовных наказаний, назначаемых несовершеннолетним</vt:lpstr>
      <vt:lpstr>Принудительные меры воспитательного воздействия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Подросток И ЗАКОН</dc:title>
  <dc:creator>Пользователь</dc:creator>
  <cp:lastModifiedBy>ЗВР</cp:lastModifiedBy>
  <cp:revision>65</cp:revision>
  <dcterms:created xsi:type="dcterms:W3CDTF">2013-11-12T06:37:40Z</dcterms:created>
  <dcterms:modified xsi:type="dcterms:W3CDTF">2023-11-17T03:02:54Z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TC300095399990</vt:lpwstr>
  </property>
</Properties>
</file>